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1" r:id="rId6"/>
    <p:sldId id="262" r:id="rId7"/>
    <p:sldId id="263" r:id="rId8"/>
    <p:sldId id="264" r:id="rId9"/>
    <p:sldId id="265" r:id="rId10"/>
    <p:sldId id="266" r:id="rId11"/>
    <p:sldId id="260" r:id="rId12"/>
    <p:sldId id="267" r:id="rId13"/>
    <p:sldId id="268" r:id="rId14"/>
    <p:sldId id="269" r:id="rId15"/>
    <p:sldId id="270" r:id="rId16"/>
    <p:sldId id="271" r:id="rId1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0" d="100"/>
          <a:sy n="70"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2881863A-1F70-47D6-86B6-8A29A9B672F0}" type="datetimeFigureOut">
              <a:rPr lang="ar-IQ" smtClean="0"/>
              <a:pPr/>
              <a:t>23/03/1440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F0031A0-F715-429A-9B45-E87019DD3A5C}" type="slidenum">
              <a:rPr lang="ar-IQ" smtClean="0"/>
              <a:pPr/>
              <a:t>‹#›</a:t>
            </a:fld>
            <a:endParaRPr lang="ar-IQ"/>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81863A-1F70-47D6-86B6-8A29A9B672F0}" type="datetimeFigureOut">
              <a:rPr lang="ar-IQ" smtClean="0"/>
              <a:pPr/>
              <a:t>23/03/1440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F0031A0-F715-429A-9B45-E87019DD3A5C}"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81863A-1F70-47D6-86B6-8A29A9B672F0}" type="datetimeFigureOut">
              <a:rPr lang="ar-IQ" smtClean="0"/>
              <a:pPr/>
              <a:t>23/03/1440</a:t>
            </a:fld>
            <a:endParaRPr lang="ar-IQ"/>
          </a:p>
        </p:txBody>
      </p:sp>
      <p:sp>
        <p:nvSpPr>
          <p:cNvPr id="5" name="Footer Placeholder 4"/>
          <p:cNvSpPr>
            <a:spLocks noGrp="1"/>
          </p:cNvSpPr>
          <p:nvPr>
            <p:ph type="ftr" sz="quarter" idx="11"/>
          </p:nvPr>
        </p:nvSpPr>
        <p:spPr>
          <a:xfrm>
            <a:off x="2640597" y="6377459"/>
            <a:ext cx="3836404" cy="365125"/>
          </a:xfrm>
        </p:spPr>
        <p:txBody>
          <a:bodyPr/>
          <a:lstStyle/>
          <a:p>
            <a:endParaRPr lang="ar-IQ"/>
          </a:p>
        </p:txBody>
      </p:sp>
      <p:sp>
        <p:nvSpPr>
          <p:cNvPr id="6" name="Slide Number Placeholder 5"/>
          <p:cNvSpPr>
            <a:spLocks noGrp="1"/>
          </p:cNvSpPr>
          <p:nvPr>
            <p:ph type="sldNum" sz="quarter" idx="12"/>
          </p:nvPr>
        </p:nvSpPr>
        <p:spPr/>
        <p:txBody>
          <a:bodyPr/>
          <a:lstStyle/>
          <a:p>
            <a:fld id="{9F0031A0-F715-429A-9B45-E87019DD3A5C}"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81863A-1F70-47D6-86B6-8A29A9B672F0}" type="datetimeFigureOut">
              <a:rPr lang="ar-IQ" smtClean="0"/>
              <a:pPr/>
              <a:t>23/03/1440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F0031A0-F715-429A-9B45-E87019DD3A5C}"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881863A-1F70-47D6-86B6-8A29A9B672F0}" type="datetimeFigureOut">
              <a:rPr lang="ar-IQ" smtClean="0"/>
              <a:pPr/>
              <a:t>23/03/1440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F0031A0-F715-429A-9B45-E87019DD3A5C}"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881863A-1F70-47D6-86B6-8A29A9B672F0}" type="datetimeFigureOut">
              <a:rPr lang="ar-IQ" smtClean="0"/>
              <a:pPr/>
              <a:t>23/03/1440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F0031A0-F715-429A-9B45-E87019DD3A5C}"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881863A-1F70-47D6-86B6-8A29A9B672F0}" type="datetimeFigureOut">
              <a:rPr lang="ar-IQ" smtClean="0"/>
              <a:pPr/>
              <a:t>23/03/1440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9F0031A0-F715-429A-9B45-E87019DD3A5C}"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881863A-1F70-47D6-86B6-8A29A9B672F0}" type="datetimeFigureOut">
              <a:rPr lang="ar-IQ" smtClean="0"/>
              <a:pPr/>
              <a:t>23/03/1440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9F0031A0-F715-429A-9B45-E87019DD3A5C}"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81863A-1F70-47D6-86B6-8A29A9B672F0}" type="datetimeFigureOut">
              <a:rPr lang="ar-IQ" smtClean="0"/>
              <a:pPr/>
              <a:t>23/03/1440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9F0031A0-F715-429A-9B45-E87019DD3A5C}"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881863A-1F70-47D6-86B6-8A29A9B672F0}" type="datetimeFigureOut">
              <a:rPr lang="ar-IQ" smtClean="0"/>
              <a:pPr/>
              <a:t>23/03/1440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F0031A0-F715-429A-9B45-E87019DD3A5C}" type="slidenum">
              <a:rPr lang="ar-IQ" smtClean="0"/>
              <a:pPr/>
              <a:t>‹#›</a:t>
            </a:fld>
            <a:endParaRPr lang="ar-IQ"/>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2881863A-1F70-47D6-86B6-8A29A9B672F0}" type="datetimeFigureOut">
              <a:rPr lang="ar-IQ" smtClean="0"/>
              <a:pPr/>
              <a:t>23/03/1440</a:t>
            </a:fld>
            <a:endParaRPr lang="ar-IQ"/>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ar-IQ"/>
          </a:p>
        </p:txBody>
      </p:sp>
      <p:sp>
        <p:nvSpPr>
          <p:cNvPr id="7" name="Slide Number Placeholder 6"/>
          <p:cNvSpPr>
            <a:spLocks noGrp="1"/>
          </p:cNvSpPr>
          <p:nvPr>
            <p:ph type="sldNum" sz="quarter" idx="12"/>
          </p:nvPr>
        </p:nvSpPr>
        <p:spPr>
          <a:xfrm>
            <a:off x="8339328" y="1170432"/>
            <a:ext cx="733864" cy="201168"/>
          </a:xfrm>
        </p:spPr>
        <p:txBody>
          <a:bodyPr/>
          <a:lstStyle/>
          <a:p>
            <a:fld id="{9F0031A0-F715-429A-9B45-E87019DD3A5C}"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2881863A-1F70-47D6-86B6-8A29A9B672F0}" type="datetimeFigureOut">
              <a:rPr lang="ar-IQ" smtClean="0"/>
              <a:pPr/>
              <a:t>23/03/1440</a:t>
            </a:fld>
            <a:endParaRPr lang="ar-IQ"/>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ar-IQ"/>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F0031A0-F715-429A-9B45-E87019DD3A5C}"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r" rtl="1"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r" rtl="1"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r" rtl="1"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r" rtl="1"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r" rtl="1"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r" rtl="1"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r" rtl="1"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r" rtl="1"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r" rtl="1"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thegypsychronicles.net/romanipe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radoc.net/radoc.php?doc=art_b_history_origins&amp;lang=en&amp;articles=tru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amnesty.org/en/roma" TargetMode="External"/><Relationship Id="rId2" Type="http://schemas.openxmlformats.org/officeDocument/2006/relationships/hyperlink" Target="http://www.paveepoint.ie/question/who-are-the-traveller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bbc.com/news/world-europe-24273380" TargetMode="External"/><Relationship Id="rId2" Type="http://schemas.openxmlformats.org/officeDocument/2006/relationships/hyperlink" Target="http://www.theguardian.com/commentisfree/2013/oct/22/angel-kidnapped-by-gypsies-libel-replaye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errc.org/reports-and-advocacy-submissions/life-sentence-romani-children-in-institutional-care/3923" TargetMode="External"/><Relationship Id="rId2" Type="http://schemas.openxmlformats.org/officeDocument/2006/relationships/hyperlink" Target="http://www.thedailybeast.com/articles/2013/12/22/american-gypsies-are-a-persecuted-minority-that-is-starting-to-fight-back.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Romani Literature/ Gypsy culture</a:t>
            </a:r>
            <a:br>
              <a:rPr lang="en-US" dirty="0" smtClean="0"/>
            </a:br>
            <a:endParaRPr lang="ar-IQ" dirty="0"/>
          </a:p>
        </p:txBody>
      </p:sp>
      <p:sp>
        <p:nvSpPr>
          <p:cNvPr id="3" name="Subtitle 2"/>
          <p:cNvSpPr>
            <a:spLocks noGrp="1"/>
          </p:cNvSpPr>
          <p:nvPr>
            <p:ph type="subTitle" idx="1"/>
          </p:nvPr>
        </p:nvSpPr>
        <p:spPr>
          <a:xfrm>
            <a:off x="755576" y="1268760"/>
            <a:ext cx="7920880" cy="3816424"/>
          </a:xfrm>
        </p:spPr>
        <p:txBody>
          <a:bodyPr/>
          <a:lstStyle/>
          <a:p>
            <a:endParaRPr lang="ar-IQ"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0000" lnSpcReduction="20000"/>
          </a:bodyPr>
          <a:lstStyle/>
          <a:p>
            <a:pPr algn="just" rtl="0"/>
            <a:r>
              <a:rPr lang="en-US" dirty="0" smtClean="0"/>
              <a:t>After the Baltic republics, Western Byelorussia, the Western Ukraine, and Bessarabia were incorporated into the Soviet Union in 1939 and 1940, Gypsy literature, written in the local Romany dialects and the languages of the republics’ inhabitants, began a new stage of development in the USSR. In Moldavia, G. V. </a:t>
            </a:r>
            <a:r>
              <a:rPr lang="en-US" dirty="0" err="1" smtClean="0"/>
              <a:t>Kantia</a:t>
            </a:r>
            <a:r>
              <a:rPr lang="en-US" dirty="0" smtClean="0"/>
              <a:t> (born 1940) has published the collection of poems </a:t>
            </a:r>
            <a:r>
              <a:rPr lang="en-US" i="1" dirty="0" smtClean="0"/>
              <a:t>Gypsy Folklore</a:t>
            </a:r>
            <a:r>
              <a:rPr lang="en-US" dirty="0" smtClean="0"/>
              <a:t> (1970). In Latvia, K. </a:t>
            </a:r>
            <a:r>
              <a:rPr lang="en-US" dirty="0" err="1" smtClean="0"/>
              <a:t>Rudɵviɩs</a:t>
            </a:r>
            <a:r>
              <a:rPr lang="en-US" dirty="0" smtClean="0"/>
              <a:t> (born 1939) has published poems, and </a:t>
            </a:r>
            <a:r>
              <a:rPr lang="en-US" dirty="0" err="1" smtClean="0"/>
              <a:t>Leksa</a:t>
            </a:r>
            <a:r>
              <a:rPr lang="en-US" dirty="0" smtClean="0"/>
              <a:t> </a:t>
            </a:r>
            <a:r>
              <a:rPr lang="en-US" dirty="0" err="1" smtClean="0"/>
              <a:t>Mânus-Belugins</a:t>
            </a:r>
            <a:r>
              <a:rPr lang="en-US" dirty="0" smtClean="0"/>
              <a:t> (born 1942) has produced the collections of poems / </a:t>
            </a:r>
            <a:r>
              <a:rPr lang="en-US" i="1" dirty="0" smtClean="0"/>
              <a:t>Want a Little Horse</a:t>
            </a:r>
            <a:r>
              <a:rPr lang="en-US" dirty="0" smtClean="0"/>
              <a:t> (1973) and </a:t>
            </a:r>
            <a:r>
              <a:rPr lang="en-US" i="1" dirty="0" smtClean="0"/>
              <a:t>The Little Star</a:t>
            </a:r>
            <a:r>
              <a:rPr lang="en-US" dirty="0" smtClean="0"/>
              <a:t> (1976). In the Altai, poems by </a:t>
            </a:r>
            <a:r>
              <a:rPr lang="en-US" dirty="0" err="1" smtClean="0"/>
              <a:t>Vano</a:t>
            </a:r>
            <a:r>
              <a:rPr lang="en-US" dirty="0" smtClean="0"/>
              <a:t> Romano (I. M. </a:t>
            </a:r>
            <a:r>
              <a:rPr lang="en-US" dirty="0" err="1" smtClean="0"/>
              <a:t>Panchenko</a:t>
            </a:r>
            <a:r>
              <a:rPr lang="en-US" dirty="0" smtClean="0"/>
              <a:t>, born 1941) have appeared. </a:t>
            </a:r>
            <a:r>
              <a:rPr lang="en-US" dirty="0" err="1" smtClean="0"/>
              <a:t>Satkevich</a:t>
            </a:r>
            <a:r>
              <a:rPr lang="en-US" dirty="0" smtClean="0"/>
              <a:t> has published the collection of poems </a:t>
            </a:r>
            <a:r>
              <a:rPr lang="en-US" i="1" dirty="0" smtClean="0"/>
              <a:t>Strings</a:t>
            </a:r>
            <a:r>
              <a:rPr lang="en-US" dirty="0" smtClean="0"/>
              <a:t> (1972), and his compilation of Gypsy poems, </a:t>
            </a:r>
            <a:r>
              <a:rPr lang="en-US" i="1" dirty="0" smtClean="0"/>
              <a:t>The Campfires</a:t>
            </a:r>
            <a:r>
              <a:rPr lang="en-US" dirty="0" smtClean="0"/>
              <a:t>, appeared in 1974.</a:t>
            </a:r>
            <a:endParaRPr lang="ar-IQ" dirty="0"/>
          </a:p>
        </p:txBody>
      </p:sp>
    </p:spTree>
  </p:cSld>
  <p:clrMapOvr>
    <a:masterClrMapping/>
  </p:clrMapOvr>
  <p:transition>
    <p:strip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20000"/>
          </a:bodyPr>
          <a:lstStyle/>
          <a:p>
            <a:pPr algn="just" rtl="0"/>
            <a:r>
              <a:rPr lang="en-US" dirty="0" smtClean="0"/>
              <a:t>English literature is no exception, from the Gypsy impostors of Ben Jonson's Bartholomew Fair to </a:t>
            </a:r>
            <a:r>
              <a:rPr lang="en-US" dirty="0" err="1" smtClean="0"/>
              <a:t>Dodie</a:t>
            </a:r>
            <a:r>
              <a:rPr lang="en-US" dirty="0" smtClean="0"/>
              <a:t> Smith's dog-stealing Gypsies in The Hundred and One Dalmatians. Shakespeare's use of the word "gipsy" has negative connotations, suggesting either rascally acts or eastern lewdness (in Antony and Cleopatra it is shorthand for "Egyptian": a hint of the centuries-old perception that Gypsies came from Egypt). In Daniel Defoe's Moll Flanders, Moll's earliest memory is of wandering "among a Crew of the People they call Gypsies or Egyptians", who did not blacken her skin as they did all the other children "they carry about with them". </a:t>
            </a:r>
            <a:endParaRPr lang="ar-IQ" dirty="0"/>
          </a:p>
        </p:txBody>
      </p:sp>
    </p:spTree>
  </p:cSld>
  <p:clrMapOvr>
    <a:masterClrMapping/>
  </p:clrMapOvr>
  <p:transition>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pPr algn="just" rtl="0"/>
            <a:r>
              <a:rPr lang="en-US" dirty="0" smtClean="0"/>
              <a:t>Today's Romani writers, on facing up to this hostile literary canon, cannot afford to be afraid of its Virginia </a:t>
            </a:r>
            <a:r>
              <a:rPr lang="en-US" dirty="0" err="1" smtClean="0"/>
              <a:t>Woolfs</a:t>
            </a:r>
            <a:r>
              <a:rPr lang="en-US" dirty="0" smtClean="0"/>
              <a:t>. Rather, they hope to challenge the predominating view of who they are. Jimmy Storey, a Gypsy writer living in Australia, says he wants to take his readers "beyond the myths and stereotypes and help them </a:t>
            </a:r>
            <a:r>
              <a:rPr lang="en-US" dirty="0" err="1" smtClean="0"/>
              <a:t>realise</a:t>
            </a:r>
            <a:r>
              <a:rPr lang="en-US" dirty="0" smtClean="0"/>
              <a:t> the diversity of the real Roma world and bring acceptance of and respect for Roma culture and identity". Nicolas </a:t>
            </a:r>
            <a:r>
              <a:rPr lang="en-US" dirty="0" err="1" smtClean="0"/>
              <a:t>Jimenes</a:t>
            </a:r>
            <a:r>
              <a:rPr lang="en-US" dirty="0" smtClean="0"/>
              <a:t> Gonzalez in Spain writes to be "a witness for the </a:t>
            </a:r>
            <a:r>
              <a:rPr lang="en-US" dirty="0" err="1" smtClean="0"/>
              <a:t>defence</a:t>
            </a:r>
            <a:r>
              <a:rPr lang="en-US" dirty="0" smtClean="0"/>
              <a:t> of my people and our culture and way of life". Charlie Smith, who chairs the Gypsy Council in this country, aims to help Gypsies "keep their identity as an ethnic group, and fight against Gypsy racism, which is still totally acceptable in European culture". </a:t>
            </a:r>
            <a:endParaRPr lang="ar-IQ" dirty="0"/>
          </a:p>
        </p:txBody>
      </p:sp>
    </p:spTree>
  </p:cSld>
  <p:clrMapOvr>
    <a:masterClrMapping/>
  </p:clrMapOvr>
  <p:transition>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0"/>
            <a:r>
              <a:rPr lang="en-US" dirty="0" err="1" smtClean="0"/>
              <a:t>Papusza</a:t>
            </a:r>
            <a:r>
              <a:rPr lang="en-US" dirty="0" smtClean="0"/>
              <a:t>—(</a:t>
            </a:r>
            <a:r>
              <a:rPr lang="en-US" dirty="0" err="1" smtClean="0"/>
              <a:t>Bronislawa</a:t>
            </a:r>
            <a:r>
              <a:rPr lang="en-US" dirty="0" smtClean="0"/>
              <a:t> </a:t>
            </a:r>
            <a:r>
              <a:rPr lang="en-US" dirty="0" err="1" smtClean="0"/>
              <a:t>Wajs</a:t>
            </a:r>
            <a:r>
              <a:rPr lang="en-US" dirty="0" smtClean="0"/>
              <a:t>, 1908-1987) </a:t>
            </a:r>
            <a:r>
              <a:rPr lang="en-US" dirty="0" err="1" smtClean="0"/>
              <a:t>Papusza</a:t>
            </a:r>
            <a:endParaRPr lang="ar-IQ" dirty="0"/>
          </a:p>
        </p:txBody>
      </p:sp>
      <p:sp>
        <p:nvSpPr>
          <p:cNvPr id="3" name="Content Placeholder 2"/>
          <p:cNvSpPr>
            <a:spLocks noGrp="1"/>
          </p:cNvSpPr>
          <p:nvPr>
            <p:ph idx="1"/>
          </p:nvPr>
        </p:nvSpPr>
        <p:spPr/>
        <p:txBody>
          <a:bodyPr>
            <a:normAutofit fontScale="62500" lnSpcReduction="20000"/>
          </a:bodyPr>
          <a:lstStyle/>
          <a:p>
            <a:pPr algn="just" rtl="0"/>
            <a:r>
              <a:rPr lang="en-US" dirty="0" err="1" smtClean="0"/>
              <a:t>Papusza</a:t>
            </a:r>
            <a:r>
              <a:rPr lang="en-US" dirty="0" smtClean="0"/>
              <a:t> </a:t>
            </a:r>
            <a:r>
              <a:rPr lang="en-US" dirty="0" smtClean="0"/>
              <a:t>is </a:t>
            </a:r>
            <a:r>
              <a:rPr lang="en-US" dirty="0" smtClean="0"/>
              <a:t>a Romani poet from </a:t>
            </a:r>
            <a:r>
              <a:rPr lang="en-US" b="1" dirty="0" smtClean="0">
                <a:solidFill>
                  <a:srgbClr val="FF0000"/>
                </a:solidFill>
              </a:rPr>
              <a:t>Poland</a:t>
            </a:r>
            <a:r>
              <a:rPr lang="en-US" dirty="0" smtClean="0"/>
              <a:t> and </a:t>
            </a:r>
            <a:r>
              <a:rPr lang="en-US" dirty="0" smtClean="0"/>
              <a:t>as</a:t>
            </a:r>
            <a:r>
              <a:rPr lang="en-US" dirty="0" smtClean="0"/>
              <a:t> one of the first women to publish her writing, she is considered </a:t>
            </a:r>
            <a:r>
              <a:rPr lang="en-US" b="1" dirty="0" smtClean="0">
                <a:solidFill>
                  <a:srgbClr val="FF0000"/>
                </a:solidFill>
              </a:rPr>
              <a:t>the Mother of Romani poetry</a:t>
            </a:r>
            <a:r>
              <a:rPr lang="en-US" dirty="0" smtClean="0"/>
              <a:t>. She survived the Holocaust by hiding in the forest and much of her poetry reflects on that time, most famously, “</a:t>
            </a:r>
            <a:r>
              <a:rPr lang="en-US" b="1" dirty="0" smtClean="0">
                <a:solidFill>
                  <a:srgbClr val="FF0000"/>
                </a:solidFill>
              </a:rPr>
              <a:t>Tears of Blood</a:t>
            </a:r>
            <a:r>
              <a:rPr lang="en-US" dirty="0" smtClean="0"/>
              <a:t>.” Literate </a:t>
            </a:r>
            <a:r>
              <a:rPr lang="en-US" dirty="0" err="1" smtClean="0"/>
              <a:t>gadjé</a:t>
            </a:r>
            <a:r>
              <a:rPr lang="en-US" dirty="0" smtClean="0"/>
              <a:t> neighbors taught her to read, and though her family and community severely disapproved, she persevered. Jerry </a:t>
            </a:r>
            <a:r>
              <a:rPr lang="en-US" dirty="0" err="1" smtClean="0"/>
              <a:t>Ficowski</a:t>
            </a:r>
            <a:r>
              <a:rPr lang="en-US" dirty="0" smtClean="0"/>
              <a:t>, </a:t>
            </a:r>
            <a:r>
              <a:rPr lang="en-US" dirty="0" smtClean="0"/>
              <a:t>a poet, fiction writer, essayist, and </a:t>
            </a:r>
            <a:r>
              <a:rPr lang="en-US" dirty="0" smtClean="0"/>
              <a:t>translator. He occupies </a:t>
            </a:r>
            <a:r>
              <a:rPr lang="en-US" dirty="0" smtClean="0"/>
              <a:t>a peculiar and unique place in Polish </a:t>
            </a:r>
            <a:r>
              <a:rPr lang="en-US" dirty="0" smtClean="0"/>
              <a:t>literature. He </a:t>
            </a:r>
            <a:r>
              <a:rPr lang="en-US" dirty="0" smtClean="0"/>
              <a:t>discovered her in 1949 performing her songs with her husband, a violinist, and encouraged her to write them down. He translated and published her poetry in a magazine that supported the force settlement of Poland’s Roma, and her work became associated with the political movement to </a:t>
            </a:r>
            <a:r>
              <a:rPr lang="en-US" dirty="0" smtClean="0"/>
              <a:t>ghettoize,/</a:t>
            </a:r>
            <a:r>
              <a:rPr lang="en-US" dirty="0" err="1" smtClean="0"/>
              <a:t>geto:z</a:t>
            </a:r>
            <a:r>
              <a:rPr lang="en-US" dirty="0" smtClean="0"/>
              <a:t>/ segregate, </a:t>
            </a:r>
            <a:r>
              <a:rPr lang="en-US" dirty="0" smtClean="0"/>
              <a:t>the Roma. Because of this </a:t>
            </a:r>
            <a:r>
              <a:rPr lang="en-US" dirty="0" smtClean="0"/>
              <a:t>breach, breaking, </a:t>
            </a:r>
            <a:r>
              <a:rPr lang="en-US" dirty="0" smtClean="0"/>
              <a:t>of trust, her community declared her </a:t>
            </a:r>
            <a:r>
              <a:rPr lang="en-US" dirty="0" err="1" smtClean="0">
                <a:hlinkClick r:id="rId2"/>
              </a:rPr>
              <a:t>marime</a:t>
            </a:r>
            <a:r>
              <a:rPr lang="en-US" dirty="0" smtClean="0"/>
              <a:t> and she was exiled. She spent great periods of her life in silence and died disgraced. However, her work lives on, and though only thirty-one of her poems have been recorded, she is one of the most important figures in Romani literature.</a:t>
            </a:r>
          </a:p>
          <a:p>
            <a:pPr algn="just" rtl="0"/>
            <a:endParaRPr lang="ar-IQ" dirty="0"/>
          </a:p>
        </p:txBody>
      </p:sp>
    </p:spTree>
  </p:cSld>
  <p:clrMapOvr>
    <a:masterClrMapping/>
  </p:clrMapOvr>
  <p:transition>
    <p:cover dir="l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pPr algn="just" rtl="0"/>
            <a:r>
              <a:rPr lang="en-GB" dirty="0" err="1" smtClean="0"/>
              <a:t>Papusza’s</a:t>
            </a:r>
            <a:r>
              <a:rPr lang="en-GB" dirty="0" smtClean="0"/>
              <a:t> narrative poem </a:t>
            </a:r>
            <a:r>
              <a:rPr lang="en-GB" i="1" dirty="0" smtClean="0"/>
              <a:t>Tears of Blood </a:t>
            </a:r>
            <a:r>
              <a:rPr lang="en-GB" dirty="0" smtClean="0"/>
              <a:t>seems to be the earliest witness account of the </a:t>
            </a:r>
            <a:r>
              <a:rPr lang="en-GB" dirty="0" err="1" smtClean="0"/>
              <a:t>Poraimos</a:t>
            </a:r>
            <a:r>
              <a:rPr lang="en-GB" dirty="0" smtClean="0"/>
              <a:t> (that is, the German Genocide of the Roma) written in Romani. It is the Roma counterpart to </a:t>
            </a:r>
            <a:r>
              <a:rPr lang="en-GB" dirty="0" err="1" smtClean="0"/>
              <a:t>Itzhak</a:t>
            </a:r>
            <a:r>
              <a:rPr lang="en-GB" dirty="0" smtClean="0"/>
              <a:t> </a:t>
            </a:r>
            <a:r>
              <a:rPr lang="en-GB" dirty="0" err="1" smtClean="0"/>
              <a:t>Katzenelson’s</a:t>
            </a:r>
            <a:r>
              <a:rPr lang="en-GB" dirty="0" smtClean="0"/>
              <a:t> harrowing </a:t>
            </a:r>
            <a:r>
              <a:rPr lang="en-GB" i="1" dirty="0" smtClean="0"/>
              <a:t>The Song of the Murdered Jewish People</a:t>
            </a:r>
            <a:r>
              <a:rPr lang="en-GB" dirty="0" smtClean="0"/>
              <a:t>.</a:t>
            </a:r>
          </a:p>
          <a:p>
            <a:pPr algn="just" rtl="0"/>
            <a:r>
              <a:rPr lang="en-GB" dirty="0" smtClean="0">
                <a:solidFill>
                  <a:srgbClr val="FF0000"/>
                </a:solidFill>
              </a:rPr>
              <a:t>Don’t let God or anyone</a:t>
            </a:r>
            <a:endParaRPr lang="en-US" dirty="0" smtClean="0">
              <a:solidFill>
                <a:srgbClr val="FF0000"/>
              </a:solidFill>
            </a:endParaRPr>
          </a:p>
          <a:p>
            <a:pPr algn="just" rtl="0"/>
            <a:r>
              <a:rPr lang="en-GB" dirty="0" smtClean="0">
                <a:solidFill>
                  <a:srgbClr val="FF0000"/>
                </a:solidFill>
              </a:rPr>
              <a:t>live through war,</a:t>
            </a:r>
            <a:endParaRPr lang="en-US" dirty="0" smtClean="0">
              <a:solidFill>
                <a:srgbClr val="FF0000"/>
              </a:solidFill>
            </a:endParaRPr>
          </a:p>
          <a:p>
            <a:pPr algn="just" rtl="0"/>
            <a:r>
              <a:rPr lang="en-GB" dirty="0" smtClean="0">
                <a:solidFill>
                  <a:srgbClr val="FF0000"/>
                </a:solidFill>
              </a:rPr>
              <a:t>[10] in great poverty and a bloody tear.</a:t>
            </a:r>
            <a:endParaRPr lang="en-US" dirty="0" smtClean="0">
              <a:solidFill>
                <a:srgbClr val="FF0000"/>
              </a:solidFill>
            </a:endParaRPr>
          </a:p>
          <a:p>
            <a:pPr algn="just" rtl="0"/>
            <a:r>
              <a:rPr lang="en-GB" dirty="0" smtClean="0">
                <a:solidFill>
                  <a:srgbClr val="FF0000"/>
                </a:solidFill>
              </a:rPr>
              <a:t>What a poor heart endured</a:t>
            </a:r>
            <a:endParaRPr lang="en-US" dirty="0" smtClean="0">
              <a:solidFill>
                <a:srgbClr val="FF0000"/>
              </a:solidFill>
            </a:endParaRPr>
          </a:p>
          <a:p>
            <a:pPr algn="just" rtl="0"/>
            <a:r>
              <a:rPr lang="en-GB" dirty="0" smtClean="0">
                <a:solidFill>
                  <a:srgbClr val="FF0000"/>
                </a:solidFill>
              </a:rPr>
              <a:t>A Jewish child,</a:t>
            </a:r>
            <a:endParaRPr lang="en-US" dirty="0" smtClean="0">
              <a:solidFill>
                <a:srgbClr val="FF0000"/>
              </a:solidFill>
            </a:endParaRPr>
          </a:p>
          <a:p>
            <a:pPr algn="just" rtl="0"/>
            <a:r>
              <a:rPr lang="en-GB" dirty="0" smtClean="0">
                <a:solidFill>
                  <a:srgbClr val="FF0000"/>
                </a:solidFill>
              </a:rPr>
              <a:t>A </a:t>
            </a:r>
            <a:r>
              <a:rPr lang="en-GB" dirty="0" err="1" smtClean="0">
                <a:solidFill>
                  <a:srgbClr val="FF0000"/>
                </a:solidFill>
              </a:rPr>
              <a:t>Romni</a:t>
            </a:r>
            <a:r>
              <a:rPr lang="en-GB" dirty="0" smtClean="0">
                <a:solidFill>
                  <a:srgbClr val="FF0000"/>
                </a:solidFill>
              </a:rPr>
              <a:t> with her Roma children!</a:t>
            </a:r>
            <a:endParaRPr lang="en-US" dirty="0" smtClean="0">
              <a:solidFill>
                <a:srgbClr val="FF0000"/>
              </a:solidFill>
            </a:endParaRPr>
          </a:p>
          <a:p>
            <a:pPr algn="just" rtl="0"/>
            <a:endParaRPr lang="en-US" dirty="0" smtClean="0"/>
          </a:p>
          <a:p>
            <a:pPr algn="just" rtl="0"/>
            <a:endParaRPr lang="ar-IQ" dirty="0"/>
          </a:p>
        </p:txBody>
      </p:sp>
    </p:spTree>
  </p:cSld>
  <p:clrMapOvr>
    <a:masterClrMapping/>
  </p:clrMapOvr>
  <p:transition>
    <p:cover dir="l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pPr algn="just" rtl="0"/>
            <a:r>
              <a:rPr lang="en-US" dirty="0" smtClean="0"/>
              <a:t>The poem’ speaker explicitly describes the Romani experience in Europe at that time. She describes soldiers and Germans, hiding in the forest, the fear of being hunted, and </a:t>
            </a:r>
            <a:r>
              <a:rPr lang="en-US" dirty="0" smtClean="0"/>
              <a:t>imminent, so near/close, </a:t>
            </a:r>
            <a:r>
              <a:rPr lang="en-US" dirty="0" smtClean="0"/>
              <a:t>death. It’s the cultural and political context of the poem, and knowing that the speaker is describing WWII is essential to its analysis.</a:t>
            </a:r>
          </a:p>
          <a:p>
            <a:pPr algn="just" rtl="0"/>
            <a:r>
              <a:rPr lang="en-US" dirty="0" smtClean="0"/>
              <a:t>At the same time, we know that </a:t>
            </a:r>
            <a:r>
              <a:rPr lang="en-US" dirty="0" err="1" smtClean="0"/>
              <a:t>Papusza</a:t>
            </a:r>
            <a:r>
              <a:rPr lang="en-US" dirty="0" smtClean="0"/>
              <a:t> had a very similar experience to the speaker of her poem. She was also in hiding in the forest, also hunted, also cold and terrified. </a:t>
            </a:r>
          </a:p>
          <a:p>
            <a:pPr algn="just" rtl="0"/>
            <a:endParaRPr lang="ar-IQ" dirty="0"/>
          </a:p>
        </p:txBody>
      </p:sp>
    </p:spTree>
  </p:cSld>
  <p:clrMapOvr>
    <a:masterClrMapping/>
  </p:clrMapOvr>
  <p:transition>
    <p:spli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pPr algn="just" rtl="0"/>
            <a:r>
              <a:rPr lang="en-US" dirty="0" smtClean="0"/>
              <a:t>It talks about </a:t>
            </a:r>
            <a:r>
              <a:rPr lang="en-US" dirty="0" smtClean="0"/>
              <a:t>the myth of pelicans feeding their young from the blood of their own breast and how they were then seen as Christ-like animals in the Middle Ages. That helped us to understand the </a:t>
            </a:r>
            <a:r>
              <a:rPr lang="en-US" dirty="0" smtClean="0"/>
              <a:t>meanings </a:t>
            </a:r>
            <a:r>
              <a:rPr lang="en-US" dirty="0" smtClean="0"/>
              <a:t>of self-sacrifice and “cannibalism” in the poem with respect to the cycle of discrimination, poverty, and begging or crime that some impoverished Romani are trapped in. It could also be a reference to the isolation that so many Romani experience and how the Romani community can only count on themselves.</a:t>
            </a:r>
            <a:endParaRPr lang="ar-IQ" dirty="0"/>
          </a:p>
        </p:txBody>
      </p:sp>
    </p:spTree>
  </p:cSld>
  <p:clrMapOvr>
    <a:masterClrMapping/>
  </p:clrMapOvr>
  <p:transition>
    <p:split orient="ver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10000"/>
          </a:bodyPr>
          <a:lstStyle/>
          <a:p>
            <a:pPr algn="just" rtl="0"/>
            <a:r>
              <a:rPr lang="en-US" dirty="0"/>
              <a:t>people </a:t>
            </a:r>
            <a:r>
              <a:rPr lang="en-US" dirty="0" smtClean="0"/>
              <a:t>are culturally </a:t>
            </a:r>
            <a:r>
              <a:rPr lang="en-US" dirty="0"/>
              <a:t>rich, diverse, vibrant, oppressed, underrepresented, and misunderstood ethnic groups most commonly referred to as “Gypsies</a:t>
            </a:r>
            <a:r>
              <a:rPr lang="en-US" dirty="0" smtClean="0"/>
              <a:t>.”</a:t>
            </a:r>
          </a:p>
          <a:p>
            <a:pPr algn="just" rtl="0"/>
            <a:r>
              <a:rPr lang="en-US" dirty="0"/>
              <a:t>(</a:t>
            </a:r>
            <a:r>
              <a:rPr lang="en-US" dirty="0" err="1" smtClean="0"/>
              <a:t>Romanes</a:t>
            </a:r>
            <a:r>
              <a:rPr lang="en-US" dirty="0" smtClean="0"/>
              <a:t> </a:t>
            </a:r>
            <a:r>
              <a:rPr lang="en-US" dirty="0"/>
              <a:t>for non-Romani people) use to refer to Roma, an ethnic group </a:t>
            </a:r>
            <a:r>
              <a:rPr lang="en-US" dirty="0">
                <a:hlinkClick r:id="rId2"/>
              </a:rPr>
              <a:t>originating in India</a:t>
            </a:r>
            <a:r>
              <a:rPr lang="en-US" dirty="0"/>
              <a:t> around the 11th century. After leaving India, Roma traveled West and were met by hostile, xenophobic Europeans, and so became nomadic due to </a:t>
            </a:r>
            <a:r>
              <a:rPr lang="en-US" dirty="0" smtClean="0"/>
              <a:t>persecution, oppression.</a:t>
            </a:r>
            <a:endParaRPr lang="ar-IQ"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922114"/>
          </a:xfrm>
        </p:spPr>
        <p:txBody>
          <a:bodyPr/>
          <a:lstStyle/>
          <a:p>
            <a:endParaRPr lang="ar-IQ" dirty="0"/>
          </a:p>
        </p:txBody>
      </p:sp>
      <p:sp>
        <p:nvSpPr>
          <p:cNvPr id="3" name="Content Placeholder 2"/>
          <p:cNvSpPr>
            <a:spLocks noGrp="1"/>
          </p:cNvSpPr>
          <p:nvPr>
            <p:ph idx="1"/>
          </p:nvPr>
        </p:nvSpPr>
        <p:spPr>
          <a:xfrm>
            <a:off x="467544" y="1340768"/>
            <a:ext cx="8219256" cy="5256584"/>
          </a:xfrm>
        </p:spPr>
        <p:txBody>
          <a:bodyPr>
            <a:noAutofit/>
          </a:bodyPr>
          <a:lstStyle/>
          <a:p>
            <a:pPr algn="just" rtl="0"/>
            <a:r>
              <a:rPr lang="en-US" sz="2400" dirty="0"/>
              <a:t>Although many Roma are settled today and live all over the world, discrimination, hate crimes, and apartheid are ever-present. </a:t>
            </a:r>
            <a:r>
              <a:rPr lang="en-US" sz="2400" dirty="0" smtClean="0">
                <a:hlinkClick r:id="rId2"/>
              </a:rPr>
              <a:t>Travelers</a:t>
            </a:r>
            <a:r>
              <a:rPr lang="en-US" sz="2400" dirty="0" smtClean="0"/>
              <a:t>, </a:t>
            </a:r>
            <a:r>
              <a:rPr lang="en-US" sz="2400" dirty="0"/>
              <a:t>sometimes known as “Tinkers,” are also traditionally nomadic and historically and presently suffer the same stigma and oppression that Roma </a:t>
            </a:r>
            <a:r>
              <a:rPr lang="en-US" sz="2400" dirty="0" smtClean="0"/>
              <a:t>suffer</a:t>
            </a:r>
            <a:r>
              <a:rPr lang="en-US" sz="2400" dirty="0" smtClean="0"/>
              <a:t>.</a:t>
            </a:r>
            <a:endParaRPr lang="en-US" sz="2400" dirty="0" smtClean="0"/>
          </a:p>
          <a:p>
            <a:pPr algn="just" rtl="0"/>
            <a:r>
              <a:rPr lang="en-US" sz="2400" dirty="0"/>
              <a:t>Over time, Gypsy became a racial slur</a:t>
            </a:r>
            <a:r>
              <a:rPr lang="en-US" sz="2400" dirty="0" smtClean="0"/>
              <a:t>, insult, </a:t>
            </a:r>
            <a:r>
              <a:rPr lang="en-US" sz="2400" dirty="0"/>
              <a:t>especially in the lowercase “gypsy,” and </a:t>
            </a:r>
            <a:r>
              <a:rPr lang="en-US" sz="2400" dirty="0" err="1">
                <a:hlinkClick r:id="rId3"/>
              </a:rPr>
              <a:t>antigypsyist</a:t>
            </a:r>
            <a:r>
              <a:rPr lang="en-US" sz="2400" dirty="0"/>
              <a:t> language is normalized in many languages. In American-English, for example, </a:t>
            </a:r>
            <a:r>
              <a:rPr lang="en-US" sz="2400" dirty="0" err="1"/>
              <a:t>antigypsyist</a:t>
            </a:r>
            <a:r>
              <a:rPr lang="en-US" sz="2400" dirty="0"/>
              <a:t> slurs are idiomatic (</a:t>
            </a:r>
            <a:r>
              <a:rPr lang="en-US" sz="2400" dirty="0" err="1"/>
              <a:t>eg</a:t>
            </a:r>
            <a:r>
              <a:rPr lang="en-US" sz="2400" dirty="0"/>
              <a:t>: That shopkeeper gypped me!). Racial slurs for Roma and </a:t>
            </a:r>
            <a:r>
              <a:rPr lang="en-US" sz="2400" dirty="0" smtClean="0"/>
              <a:t>Travelers </a:t>
            </a:r>
            <a:r>
              <a:rPr lang="en-US" sz="2400" dirty="0"/>
              <a:t>include “Gypsy,” Gyppo,” “Gyp,” and for </a:t>
            </a:r>
            <a:r>
              <a:rPr lang="en-US" sz="2400" dirty="0" smtClean="0"/>
              <a:t>Travelers </a:t>
            </a:r>
            <a:r>
              <a:rPr lang="en-US" sz="2400" dirty="0"/>
              <a:t>specifically, “</a:t>
            </a:r>
            <a:r>
              <a:rPr lang="en-US" sz="2400" dirty="0" err="1"/>
              <a:t>Pikey</a:t>
            </a:r>
            <a:r>
              <a:rPr lang="en-US" sz="2400" dirty="0"/>
              <a:t>” and “</a:t>
            </a:r>
            <a:r>
              <a:rPr lang="en-US" sz="2400" dirty="0" err="1"/>
              <a:t>Knacker</a:t>
            </a:r>
            <a:r>
              <a:rPr lang="en-US" sz="2400" dirty="0"/>
              <a:t>.” </a:t>
            </a:r>
          </a:p>
          <a:p>
            <a:pPr algn="just" rtl="0"/>
            <a:endParaRPr lang="ar-IQ" sz="2400"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778098"/>
          </a:xfrm>
        </p:spPr>
        <p:txBody>
          <a:bodyPr/>
          <a:lstStyle/>
          <a:p>
            <a:endParaRPr lang="ar-IQ" dirty="0"/>
          </a:p>
        </p:txBody>
      </p:sp>
      <p:sp>
        <p:nvSpPr>
          <p:cNvPr id="3" name="Content Placeholder 2"/>
          <p:cNvSpPr>
            <a:spLocks noGrp="1"/>
          </p:cNvSpPr>
          <p:nvPr>
            <p:ph idx="1"/>
          </p:nvPr>
        </p:nvSpPr>
        <p:spPr>
          <a:xfrm>
            <a:off x="395536" y="1772816"/>
            <a:ext cx="8291264" cy="4752528"/>
          </a:xfrm>
        </p:spPr>
        <p:txBody>
          <a:bodyPr>
            <a:noAutofit/>
          </a:bodyPr>
          <a:lstStyle/>
          <a:p>
            <a:pPr algn="just" rtl="0"/>
            <a:r>
              <a:rPr lang="en-US" sz="2400" dirty="0"/>
              <a:t>“being Gypsy” is a lifestyle choice or a state of mind or </a:t>
            </a:r>
            <a:r>
              <a:rPr lang="en-US" sz="2400" dirty="0" smtClean="0"/>
              <a:t>spirit. They are described as </a:t>
            </a:r>
            <a:r>
              <a:rPr lang="en-US" sz="2400" dirty="0"/>
              <a:t>whimsical, sexual, or criminal, which both perpetuates harmful stereotypes and </a:t>
            </a:r>
            <a:r>
              <a:rPr lang="en-US" sz="2400" dirty="0" smtClean="0"/>
              <a:t>insulted groups.</a:t>
            </a:r>
          </a:p>
          <a:p>
            <a:pPr algn="just" rtl="0"/>
            <a:r>
              <a:rPr lang="en-US" sz="2400" dirty="0" smtClean="0"/>
              <a:t> </a:t>
            </a:r>
            <a:r>
              <a:rPr lang="en-US" sz="2400" dirty="0"/>
              <a:t>some Roma and Travelers choose to reclaim Gypsy as an act of linguistic and identity empowerment, whereas some Roma, especially of the older generations </a:t>
            </a:r>
            <a:r>
              <a:rPr lang="en-US" sz="2400" dirty="0" smtClean="0"/>
              <a:t>just </a:t>
            </a:r>
            <a:r>
              <a:rPr lang="en-US" sz="2400" dirty="0"/>
              <a:t>prefer Gypsy</a:t>
            </a:r>
            <a:r>
              <a:rPr lang="en-US" sz="2400" dirty="0" smtClean="0"/>
              <a:t>.</a:t>
            </a:r>
          </a:p>
          <a:p>
            <a:pPr algn="just" rtl="0"/>
            <a:r>
              <a:rPr lang="en-US" sz="2400" dirty="0" smtClean="0"/>
              <a:t>If </a:t>
            </a:r>
            <a:r>
              <a:rPr lang="en-US" sz="2400" dirty="0"/>
              <a:t>they aren’t victims of </a:t>
            </a:r>
            <a:r>
              <a:rPr lang="en-US" sz="2400" dirty="0">
                <a:hlinkClick r:id="rId2"/>
              </a:rPr>
              <a:t>racist reporting</a:t>
            </a:r>
            <a:r>
              <a:rPr lang="en-US" sz="2400" dirty="0"/>
              <a:t>, then they are victims of </a:t>
            </a:r>
            <a:r>
              <a:rPr lang="en-US" sz="2400" dirty="0">
                <a:hlinkClick r:id="rId3"/>
              </a:rPr>
              <a:t>wildly racist politicians</a:t>
            </a:r>
            <a:r>
              <a:rPr lang="en-US" sz="2400" dirty="0"/>
              <a:t> or severe poverty. </a:t>
            </a:r>
            <a:endParaRPr lang="ar-IQ" sz="2400" dirty="0"/>
          </a:p>
        </p:txBody>
      </p:sp>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pPr algn="just" rtl="0"/>
            <a:r>
              <a:rPr lang="en-US" dirty="0"/>
              <a:t>There is a common misconception that Roma and </a:t>
            </a:r>
            <a:r>
              <a:rPr lang="en-US" dirty="0" smtClean="0"/>
              <a:t>Travelers </a:t>
            </a:r>
            <a:r>
              <a:rPr lang="en-US" dirty="0"/>
              <a:t>have no written </a:t>
            </a:r>
            <a:r>
              <a:rPr lang="en-US" dirty="0" smtClean="0"/>
              <a:t>language.</a:t>
            </a:r>
          </a:p>
          <a:p>
            <a:pPr algn="just" rtl="0"/>
            <a:r>
              <a:rPr lang="en-US" dirty="0"/>
              <a:t>There are many different Romani clans (</a:t>
            </a:r>
            <a:r>
              <a:rPr lang="en-US" dirty="0" err="1"/>
              <a:t>Sinti</a:t>
            </a:r>
            <a:r>
              <a:rPr lang="en-US" dirty="0"/>
              <a:t>, </a:t>
            </a:r>
            <a:r>
              <a:rPr lang="en-US" dirty="0" err="1"/>
              <a:t>Manouche</a:t>
            </a:r>
            <a:r>
              <a:rPr lang="en-US" dirty="0"/>
              <a:t>, </a:t>
            </a:r>
            <a:r>
              <a:rPr lang="en-US" dirty="0" err="1"/>
              <a:t>Lovara</a:t>
            </a:r>
            <a:r>
              <a:rPr lang="en-US" dirty="0"/>
              <a:t>, </a:t>
            </a:r>
            <a:r>
              <a:rPr lang="en-US" dirty="0" err="1"/>
              <a:t>Kalderash</a:t>
            </a:r>
            <a:r>
              <a:rPr lang="en-US" dirty="0"/>
              <a:t>, etc.) and each clan has its own dialect of </a:t>
            </a:r>
            <a:r>
              <a:rPr lang="en-US" dirty="0" err="1"/>
              <a:t>Rromanes</a:t>
            </a:r>
            <a:r>
              <a:rPr lang="en-US" dirty="0"/>
              <a:t>, but all of the dialects find their roots in Sanskrit. There are also rumors that </a:t>
            </a:r>
            <a:r>
              <a:rPr lang="en-US" dirty="0" err="1"/>
              <a:t>Rromanes</a:t>
            </a:r>
            <a:r>
              <a:rPr lang="en-US" dirty="0"/>
              <a:t> is somehow linguistically impoverished, that we don’t have words for “tomorrow,” “beauty,” “truth,” “possession” and many other essential human concepts. </a:t>
            </a:r>
            <a:endParaRPr lang="en-US" dirty="0" smtClean="0"/>
          </a:p>
          <a:p>
            <a:pPr algn="just" rtl="0"/>
            <a:endParaRPr lang="ar-IQ" dirty="0"/>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pPr algn="just" rtl="0"/>
            <a:r>
              <a:rPr lang="en-US" dirty="0"/>
              <a:t>the storytelling tradition is dying out, particularly as Roma and </a:t>
            </a:r>
            <a:r>
              <a:rPr lang="en-US" dirty="0" smtClean="0"/>
              <a:t>Travelers </a:t>
            </a:r>
            <a:r>
              <a:rPr lang="en-US" dirty="0"/>
              <a:t>lose their languages. In the </a:t>
            </a:r>
            <a:r>
              <a:rPr lang="en-US" dirty="0">
                <a:hlinkClick r:id="rId2"/>
              </a:rPr>
              <a:t>U.S.</a:t>
            </a:r>
            <a:r>
              <a:rPr lang="en-US" dirty="0"/>
              <a:t>, </a:t>
            </a:r>
            <a:r>
              <a:rPr lang="en-US" dirty="0">
                <a:hlinkClick r:id="rId3"/>
              </a:rPr>
              <a:t>Europe</a:t>
            </a:r>
            <a:r>
              <a:rPr lang="en-US" dirty="0"/>
              <a:t>, and elsewhere, governments have made a habit of removing Romani and </a:t>
            </a:r>
            <a:r>
              <a:rPr lang="en-US" dirty="0" smtClean="0"/>
              <a:t>Traveler </a:t>
            </a:r>
            <a:r>
              <a:rPr lang="en-US" dirty="0"/>
              <a:t>children from their parents and transferring them to orphanages where the language is beaten out of them. Historically, legislation across Europe has also prohibited Roma from speaking with their true tongues. Native Americans as well as other indigenous groups oppressed by the colonizers have also been subjected to language-killing. </a:t>
            </a:r>
            <a:endParaRPr lang="ar-IQ" dirty="0"/>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pPr algn="just" rtl="0"/>
            <a:r>
              <a:rPr lang="en-US" dirty="0" smtClean="0"/>
              <a:t>In European written culture ‘Gypsies’ are depicted as exotic, passionate, seductive, free-spirited, illiterate and ´uncivilized´ characters, but it is almost unknown fact that literature written by Roma/Gypsies themselves exists since more than a century</a:t>
            </a:r>
            <a:r>
              <a:rPr lang="en-US" dirty="0" smtClean="0"/>
              <a:t>.</a:t>
            </a:r>
          </a:p>
          <a:p>
            <a:pPr algn="just" rtl="0"/>
            <a:r>
              <a:rPr lang="en-US" dirty="0" smtClean="0"/>
              <a:t>Gypsy folklore has been influenced by the </a:t>
            </a:r>
            <a:r>
              <a:rPr lang="en-US" dirty="0" smtClean="0">
                <a:solidFill>
                  <a:srgbClr val="FF0000"/>
                </a:solidFill>
              </a:rPr>
              <a:t>folklore of the countries</a:t>
            </a:r>
            <a:r>
              <a:rPr lang="en-US" dirty="0" smtClean="0"/>
              <a:t> through which the Gypsies have migrated, but Gypsy ethnic groups separated by considerable distances share common folkloric themes. </a:t>
            </a:r>
            <a:r>
              <a:rPr lang="en-US" dirty="0" smtClean="0">
                <a:solidFill>
                  <a:srgbClr val="FF0000"/>
                </a:solidFill>
              </a:rPr>
              <a:t>Purely Gypsy themes predominate in the songs</a:t>
            </a:r>
            <a:r>
              <a:rPr lang="en-US" dirty="0" smtClean="0"/>
              <a:t>, which reflect Gypsy life in the past; Gypsy themes are more rarely found in recently written ballads. The plots of Gypsy folktales are for the most part borrowed.</a:t>
            </a:r>
            <a:endParaRPr lang="ar-IQ" dirty="0"/>
          </a:p>
        </p:txBody>
      </p:sp>
    </p:spTree>
  </p:cSld>
  <p:clrMapOvr>
    <a:masterClrMapping/>
  </p:clrMapOvr>
  <p:transition>
    <p:whee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20000"/>
          </a:bodyPr>
          <a:lstStyle/>
          <a:p>
            <a:pPr algn="just" rtl="0"/>
            <a:r>
              <a:rPr lang="en-US" dirty="0" smtClean="0"/>
              <a:t>In the USSR, Gypsy literature developed in the mid-1920’s after the creation of a writing system based on the Russian alphabet. A seminal figure in Soviet Gypsy literature was A. V. </a:t>
            </a:r>
            <a:r>
              <a:rPr lang="en-US" dirty="0" err="1" smtClean="0"/>
              <a:t>Germano</a:t>
            </a:r>
            <a:r>
              <a:rPr lang="en-US" dirty="0" smtClean="0"/>
              <a:t> (1893–1955), the author of </a:t>
            </a:r>
            <a:r>
              <a:rPr lang="en-US" i="1" dirty="0" err="1" smtClean="0"/>
              <a:t>Ganka</a:t>
            </a:r>
            <a:r>
              <a:rPr lang="en-US" i="1" dirty="0" smtClean="0"/>
              <a:t> </a:t>
            </a:r>
            <a:r>
              <a:rPr lang="en-US" i="1" dirty="0" err="1" smtClean="0"/>
              <a:t>Chiamba</a:t>
            </a:r>
            <a:r>
              <a:rPr lang="en-US" i="1" dirty="0" smtClean="0"/>
              <a:t> and Other Stories</a:t>
            </a:r>
            <a:r>
              <a:rPr lang="en-US" dirty="0" smtClean="0"/>
              <a:t> (1935), </a:t>
            </a:r>
            <a:r>
              <a:rPr lang="en-US" i="1" dirty="0" smtClean="0"/>
              <a:t>Poems</a:t>
            </a:r>
            <a:r>
              <a:rPr lang="en-US" dirty="0" smtClean="0"/>
              <a:t> (1935), </a:t>
            </a:r>
            <a:r>
              <a:rPr lang="en-US" i="1" dirty="0" smtClean="0"/>
              <a:t>Poems and Songs</a:t>
            </a:r>
            <a:r>
              <a:rPr lang="en-US" dirty="0" smtClean="0"/>
              <a:t> (1937), and </a:t>
            </a:r>
            <a:r>
              <a:rPr lang="en-US" i="1" dirty="0" smtClean="0"/>
              <a:t>Novellas and Short Stories</a:t>
            </a:r>
            <a:r>
              <a:rPr lang="en-US" dirty="0" smtClean="0"/>
              <a:t> (published 1960). Another important writer was N. A. </a:t>
            </a:r>
            <a:r>
              <a:rPr lang="en-US" dirty="0" err="1" smtClean="0"/>
              <a:t>Pankov</a:t>
            </a:r>
            <a:r>
              <a:rPr lang="en-US" dirty="0" smtClean="0"/>
              <a:t> (1895–1959), who translated P. </a:t>
            </a:r>
            <a:r>
              <a:rPr lang="en-US" dirty="0" err="1" smtClean="0"/>
              <a:t>Méri-mée’s</a:t>
            </a:r>
            <a:r>
              <a:rPr lang="en-US" dirty="0" smtClean="0"/>
              <a:t> </a:t>
            </a:r>
            <a:r>
              <a:rPr lang="en-US" i="1" dirty="0" smtClean="0"/>
              <a:t>Carmen</a:t>
            </a:r>
            <a:r>
              <a:rPr lang="en-US" dirty="0" smtClean="0"/>
              <a:t> in 1935 and A. S. Pushkin’s </a:t>
            </a:r>
            <a:r>
              <a:rPr lang="en-US" i="1" dirty="0" smtClean="0"/>
              <a:t>The Gypsies</a:t>
            </a:r>
            <a:r>
              <a:rPr lang="en-US" dirty="0" smtClean="0"/>
              <a:t> and </a:t>
            </a:r>
            <a:r>
              <a:rPr lang="en-US" i="1" dirty="0" smtClean="0"/>
              <a:t>The Captain’s Daughter</a:t>
            </a:r>
            <a:r>
              <a:rPr lang="en-US" dirty="0" smtClean="0"/>
              <a:t> in 1937. The sociopolitical and cultural journals </a:t>
            </a:r>
            <a:r>
              <a:rPr lang="en-US" i="1" dirty="0" smtClean="0"/>
              <a:t>Romany </a:t>
            </a:r>
            <a:r>
              <a:rPr lang="en-US" i="1" dirty="0" err="1" smtClean="0"/>
              <a:t>zorha</a:t>
            </a:r>
            <a:r>
              <a:rPr lang="en-US" dirty="0" smtClean="0"/>
              <a:t> (1927–30) and </a:t>
            </a:r>
            <a:r>
              <a:rPr lang="en-US" i="1" dirty="0" err="1" smtClean="0"/>
              <a:t>Nevo</a:t>
            </a:r>
            <a:r>
              <a:rPr lang="en-US" i="1" dirty="0" smtClean="0"/>
              <a:t> </a:t>
            </a:r>
            <a:r>
              <a:rPr lang="en-US" i="1" dirty="0" err="1" smtClean="0"/>
              <a:t>drom</a:t>
            </a:r>
            <a:r>
              <a:rPr lang="en-US" dirty="0" smtClean="0"/>
              <a:t> (1930–33) were published in the Romany language.</a:t>
            </a:r>
            <a:endParaRPr lang="ar-IQ" dirty="0"/>
          </a:p>
        </p:txBody>
      </p:sp>
    </p:spTree>
  </p:cSld>
  <p:clrMapOvr>
    <a:masterClrMapping/>
  </p:clrMapOvr>
  <p:transition>
    <p:whee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just" rtl="0"/>
            <a:r>
              <a:rPr lang="en-US" dirty="0" smtClean="0"/>
              <a:t>The </a:t>
            </a:r>
            <a:r>
              <a:rPr lang="en-US" dirty="0" smtClean="0"/>
              <a:t>Roman </a:t>
            </a:r>
            <a:r>
              <a:rPr lang="en-US" dirty="0" smtClean="0"/>
              <a:t>Moscow Theater stages plays by Gypsy writers. Gypsy literature in the 1920’s and 1930’s, developing in close interaction with Russian literature and other national literatures of the USSR, played an important role in helping the Gypsies adjust to work, take part in the cultural life of the country, and lead a settled mode of existence.</a:t>
            </a:r>
            <a:endParaRPr lang="ar-IQ" dirty="0"/>
          </a:p>
        </p:txBody>
      </p:sp>
    </p:spTree>
  </p:cSld>
  <p:clrMapOvr>
    <a:masterClrMapping/>
  </p:clrMapOvr>
  <p:transition>
    <p:strip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516</TotalTime>
  <Words>1705</Words>
  <Application>Microsoft Office PowerPoint</Application>
  <PresentationFormat>On-screen Show (4:3)</PresentationFormat>
  <Paragraphs>30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Module</vt:lpstr>
      <vt:lpstr>Romani Literature/ Gypsy culture </vt:lpstr>
      <vt:lpstr>Slide 2</vt:lpstr>
      <vt:lpstr>Slide 3</vt:lpstr>
      <vt:lpstr>Slide 4</vt:lpstr>
      <vt:lpstr>Slide 5</vt:lpstr>
      <vt:lpstr>Slide 6</vt:lpstr>
      <vt:lpstr>Slide 7</vt:lpstr>
      <vt:lpstr>Slide 8</vt:lpstr>
      <vt:lpstr>Slide 9</vt:lpstr>
      <vt:lpstr>Slide 10</vt:lpstr>
      <vt:lpstr>Slide 11</vt:lpstr>
      <vt:lpstr>Slide 12</vt:lpstr>
      <vt:lpstr>Papusza—(Bronislawa Wajs, 1908-1987) Papusza</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al.nfoth</dc:creator>
  <cp:lastModifiedBy>al.nfoth</cp:lastModifiedBy>
  <cp:revision>51</cp:revision>
  <dcterms:created xsi:type="dcterms:W3CDTF">2018-11-30T07:02:30Z</dcterms:created>
  <dcterms:modified xsi:type="dcterms:W3CDTF">2018-12-01T12:47:06Z</dcterms:modified>
</cp:coreProperties>
</file>